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71" r:id="rId3"/>
    <p:sldId id="261" r:id="rId4"/>
    <p:sldId id="257" r:id="rId5"/>
    <p:sldId id="258" r:id="rId6"/>
    <p:sldId id="259" r:id="rId7"/>
    <p:sldId id="260" r:id="rId8"/>
    <p:sldId id="262" r:id="rId9"/>
    <p:sldId id="268" r:id="rId10"/>
    <p:sldId id="269" r:id="rId11"/>
    <p:sldId id="267" r:id="rId12"/>
    <p:sldId id="266" r:id="rId13"/>
    <p:sldId id="270" r:id="rId14"/>
    <p:sldId id="263" r:id="rId15"/>
    <p:sldId id="272" r:id="rId16"/>
    <p:sldId id="273" r:id="rId17"/>
    <p:sldId id="275" r:id="rId18"/>
    <p:sldId id="276" r:id="rId19"/>
    <p:sldId id="277" r:id="rId20"/>
    <p:sldId id="286" r:id="rId21"/>
    <p:sldId id="278" r:id="rId22"/>
    <p:sldId id="264" r:id="rId23"/>
    <p:sldId id="279" r:id="rId24"/>
    <p:sldId id="281" r:id="rId25"/>
    <p:sldId id="282" r:id="rId26"/>
    <p:sldId id="283" r:id="rId27"/>
    <p:sldId id="274" r:id="rId28"/>
    <p:sldId id="284" r:id="rId29"/>
    <p:sldId id="285" r:id="rId3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74"/>
    <p:restoredTop sz="94645"/>
  </p:normalViewPr>
  <p:slideViewPr>
    <p:cSldViewPr snapToGrid="0">
      <p:cViewPr varScale="1">
        <p:scale>
          <a:sx n="113" d="100"/>
          <a:sy n="113" d="100"/>
        </p:scale>
        <p:origin x="70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0T15:01:06.55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5104 4290 24575,'-69'-31'0,"-1"-1"0,2 8 0,-6 1 0,-3 1 0,-11-4 0,-3 0 0,-6 2-1148,7 7 1,-6 3 0,0 1 0,3 0 1147,11 2 0,2-1 0,-1 2 0,-3 2-637,3 3 0,-3 3 0,-2 0 0,2 1 1,2-2 636,-6-1 0,2-1 0,2-1 0,-2 2 0,-3 1 0,0 0 0,0 0 0,1 0-23,3-2 1,-1 0-1,3-1 1,4 0 22,-3-1 0,4 0 0,-2 0 0,-15-3 0,-2 0 0,6-1 0,-4-3 0,3-3-266,18 1 1,-1-1 0,3-1 265,-9-1 0,3-3 0,-17-5 0,2-4 0,18 3 0,2-2 0,-5-4 0,2-1 713,20 8 0,2-3-713,-6-13 0,1-3 0,9 13 0,3-1 0,4-9 0,2-4 0,-10-6 0,5-1 0,-7-24 0,21 23 0,1-4 0,3-5 0,4 2 0,9 11 0,1 1 1722,-1-12 1,2 1-1723,6-29 0,19 13 0,4-5 843,-5 11 1,3-1-844,3 4 0,4-5 0,-1 4 0,5-5 0,-1 3 0,-1-5 0,2 1 0,6 5 0,1 0 0,-4 3 0,3 0 0,9 0 0,3 2 0,-6 8 0,1 4 0,5 7 0,1 3 0,-4-2 0,1 3 619,7 4 0,1 2-619,-7 0 0,-3 2 255,24-10-255,12-2 0,3-9 0,-19 17 0,3-1 0,-12 7 0,-2-1 0,3-2 0,-1 3 0,28 0 0,-26 7 0,0 1 0,32-10 0,-19 8 0,1-1 0,21-14 608,-1 9-608,-26 5 0,-37 17 0,0 0 0,26-6 0,-27 8 0,61-16 0,-41 5 0,17 2 0,2-1 0,-8-7 0,10 6 0,3 2 0,18-4 0,0 3 0,-23 9 0,-4 2 0,-7 5 0,37-7 0,-32 8 0,0 2 0,23 6 0,10 2 0,3 2-323,-40-2 0,1 1 323,13 5 0,8 3 0,-7-3 0,-6-4 0,-3 0 0,17 10 0,1 2 0,-6-4 0,-4-1 0,13 15 0,-29-17 0,0 2 0,0 5 0,-2 1 0,17 2 0,-6 0 0,7 1 0,25 3 0,2-3-1026,-20-10 1,4-1 1025,10 1 0,8 1 0,-8-3 0,-12-4 0,-6-3 289,0-3 1,-5 1-290,9 8 0,-36-13 0,7 9 0,29 7 0,21 8 2118,-6 0-2118,-21-3 0,-1-1 0,8 5 0,0 6 0,-34-14 0,-28-14 0,2 12 0,10 5 0,-3 3 0,22 41 0,-17-23 0,5 21 0,1 6 0,4 9 0,-2 10 0,0 3 0,-6 1-367,-11-25 1,2 9 0,-4-6 366,-3-11 0,-2 2 0,-1 16 0,-1 8 0,-1-7 0,-1-11 0,-2-2-251,-3 18 0,0 4 251,0 0 0,0-4 0,-3-23 0,-2 0 0,0 10 0,-2 7 0,-1-8 0,-1-16 0,-1-3 0,-6 16 0,-2 2 0,-5 2 0,-1-6 0,-11 18 0,9-16 0,-1-1 0,-12 14 0,11-20 0,0-3 1070,-3-14-1070,16-22 531,-15 17-531,-6-1 0,16-19 0,-23 20 0,-16 9 0,6-6 0,9-7 0,-3 1 0,-24 13 0,8-7 0,0 0 0,-16 7 0,27-12 0,4-4 0,8-13 0,11-8 0,-22 8 0,16-10 0,-9 10 0,22-13 0,-10 4 0,6-3 0,-14 1 0,12-3 0,-1-4 0,0 4 0,-44-3 0,39 4 0,-32-5 0,51 0 0,3 0 0,1 0 0,4 0 0,-1 0 0,0 0 0,-3 0 0,3 0 0,0 0 0,5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0T15:01:10.81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3707 2276 24575,'-11'0'0,"-1"0"0,-31 0 0,3 0 0,-25 0 0,-12 0 0,-7 0 0,-6 0-1785,12-2 1,-5-1 0,-2-2 1784,-10-4 0,-2-2 0,1 0 0,7 0 0,1 0 0,5-3 43,15-1 1,2-2 0,1 1-44,-4 3 0,0 0 0,6-1 0,5-3 0,4 0 0,-10 2 0,-1 1 0,8-3 0,2 0 0,-26 0 0,14-9 3893,-7 10-3893,29-7 1329,-20 7-1329,29 3 0,-3 3 0,16 4 0,1 1 0,-28-13 0,28 14 0,-50-17 0,22 19 0,-7-9 0,-5 4 0,37 1 0,-36-14 0,33 17 0,-56-26 0,47 20 0,-19-10 0,-6-4 0,-25-4 0,29 5 0,-1 1 0,-31-5 0,38 1 0,3 0 0,-2 2 0,3-5 0,5-1 0,19 8 0,-13-14 0,28 18 0,0-4 0,5-1 0,4 6 0,21-34 0,5 7 0,21-27 0,3 1 0,3-2-1222,-19 25 1,3-1 1221,10-13 0,6-7 0,-6 7 0,-12 13 0,-2 2 0,12-11 0,-1 3 0,0-7 0,-10 15 0,21 3 0,-10-4 0,21 6 0,-26 2 2443,-1 20-2443,-23 7 0,11 2 0,7-2 0,9-6 0,21 1 0,-18-2 0,38-6 0,-3 8 0,-23-1 0,1 0 0,25 1 0,-20-2 0,1 1 0,22 0 0,8-6 0,0 14 0,-27-3 0,-9 10 0,-6-2 0,0 0 0,-2 4 0,16 4 0,8 1 0,-13 0 0,-1 1 0,5 0 0,2-1 0,23 0 0,-3-1-465,-36-4 0,0 0 465,12 2 0,9 2 0,-6-1 0,-4-3 0,2 2 0,12 6 0,9 3 0,-9-2 0,-10-2 0,0-1 0,18 3 0,9 2 0,-13-1 0,-23-1 0,-4-1 0,31 1 0,-2 0 0,-30 0 0,-5-1 0,14 5 0,-8-4 0,-2-1 0,-15 3 0,47-3 0,-56 0 930,15-7-930,-11 2 0,-12 0 0,18-2 0,18 10 0,-19-9 0,25 10 0,-12-11 0,-21 6 0,14-6 0,-11 9 0,-13-9 0,14 8 0,-12-8 0,1 7 0,-2-7 0,-3 6 0,-10-2 0,1-1 0,-1 6 0,1-5 0,-4 6 0,2-4 0,-2 4 0,1 1 0,-2 3 0,-3 0 0,-4 6 0,-1-5 0,-16 56 0,9-38 0,-10 39 0,13-44 0,-1-1 0,-7 12 0,5-8 0,-10 14 0,-3 3 0,0 5 0,-21 33 0,28-48 0,5-16 0,4-5 0,-2-4 0,2 4 0,-8 4 0,-1 18 0,-9 4 0,-2 2 0,-2 8 0,2-8 0,3-6 0,12-20 0,1 0 0,5-12 0,-3 6 0,-12 9 0,3 1 0,-18 15 0,7-4 0,-4-4 0,1-2 0,11-12 0,-4 2 0,4-2 0,0 1 0,2-5 0,6-2 0,0-4 0,-7 6 0,6-7 0,-6 5 0,7-6 0,0 2 0,-6 1 0,-2 1 0,-6 1 0,0-1 0,0 1 0,1-1 0,-1 1 0,-11 1 0,8-1 0,-8-3 0,11 1 0,1-7 0,5 7 0,-5-7 0,12 2 0,-12 1 0,6-2 0,-7 6 0,-11-1 0,-47 16 0,11-6 0,24-4 0,3-1 0,-5 0 0,14 0 0,17-7 0,2-1 0,9-1 0,-8-2 0,0 7 0,-8-3 0,-12 6 0,8-5 0,-8 0 0,17-3 0,2-2 0,6 6 0,0-6 0,-1 5 0,-5-5 0,4 6 0,-10-6 0,-7 8 0,3-3 0,-20 7 0,-4-6 0,0 0 0,-4 10 0,-2-11 0,4-1 0,25 8 0,-2-9 0,13 2 0,6-3 0,0 0 0,0-2 0,-1 6 0,-5-6 0,4 5 0,-4-5 0,6 2 0,3 1 0,-2-4 0,5 4 0,-5-1 0,5-2 0,-11 6 0,7-5 0,-9 5 0,11-6 0,0 2 0,6-3 0,2 0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616B81-DEAD-A55C-C3E4-7503F09B90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CE1B440-7608-4C9B-C0DB-C19EA7C6EE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9680B11-3D11-EFA2-4232-604CD8B9A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83A8251-8DA0-70CA-8D77-CA0D96A3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7861994-EC0E-EE7B-57B7-D4DA4C25D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88208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476C4B-C898-BA77-16F1-9370B301F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88C97B7-180C-2316-3D2C-65FEABBC2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99C403-947D-7CD8-1B59-64B7B18D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FB399D-7D4A-6E70-28E6-35638A7A8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6AA711A-43B4-09F6-DEAA-FF5ACFC87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85671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256EAD3-C4E1-C6DF-E95B-43AEA73DCF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4823EDC-1EE9-3E39-AA98-C869258D7E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38B4E9-D7AE-457B-31CD-45D1C44D6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48EBBF-8EFA-D058-8579-02E399F2A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DD62AFB-D5CF-10FF-33B9-986B8C20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11671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2B9F16-1BD0-8543-F289-B4668DEA1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24F6AC-4FB5-5763-4207-5F1057215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984E78-BF16-BB48-86F0-4F06C21FC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B5CBF5A-A1E4-EEBD-0153-052F910BC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9CB00CA-E0C1-622F-7324-CA20EBA41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97681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7F9DA1-F551-2B9C-B9CA-F60E82D68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47218C-B6A5-1AA1-F4EB-8E5657AB1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34CCD2-3819-861A-713C-DB3C8D420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C11BF4-9E9A-A1BC-B22B-DC2115C6F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4FEBD77-58C1-2C12-2D57-901EBF7EB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72167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43B629-48FC-7DAD-A3E2-5674EE922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3A0A38-C947-3D2F-28DA-E97250E26B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05ECA6F-8733-01CA-49A4-2EC3C6C50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BDBAD83-39AF-04ED-743A-810F4405F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F81A3A5-BD48-CE1A-741E-8C5286ED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B9CA188-194F-BF60-F12C-F66EB936E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69958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DFD2C1-F5CC-D5A1-186A-BC10F696C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B3731B1-A207-0A53-A543-A74FC99EE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42D0545-F5F0-379D-F2C1-635621655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EB1056A-39EE-7AD7-BAAD-6B0E93E42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62B6A20-FC54-C43E-0681-698FFA377D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442B98D-FCA7-9A23-B47E-5AE29A8CB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8EFA870-889D-4DD5-EA95-666122CA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60C2CDE-5D8B-ED82-C3D9-5A0EBA78E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0508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3C5989-71E4-CF0A-0170-6E8552AD7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0125503-6054-13D6-732F-7E06DBE3D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EF56A9B-E89C-FB5D-8E73-732061E13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4211CE0-A115-B4F2-6193-38BE39487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865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C7A76C8-37BB-F284-E9EA-29283A5CD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8FCC1D7-4E53-F537-6708-061E3E827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28692E-C7C2-61E8-B443-E9E097E8C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79627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86CBCF-82F2-F971-2429-69267EBE1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0D37E7-51B5-3F74-F1E7-25B36A44C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E056187-0140-4D4A-31FD-BCEF4397A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6A2ED59-2DB5-132F-3E2F-F518315C0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6B522D1-21F8-6B24-382B-B35D4EC6E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957959B-EC40-BB44-EF0B-A356EB829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18406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1569D2-C240-9CA0-A5A1-D3FF8DADC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789A55D-9D94-0981-8C66-513B0B5C9C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DE101DA-F1B4-B6A5-9247-7574CE668E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7F3B925-97F7-961A-6A9E-AFC9C5431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C738DCE-C81C-2EC6-300A-F539A8FF9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FE79D39-7186-4A89-5B11-BD1BBCF57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1836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BA938AE-B860-B4ED-96C4-B79E5D2F9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3C5F571-AF89-FF5F-BCBD-9A574D020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444E46-932C-FC1D-3B3F-BA31C49247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ED7B71-7243-7B21-BDC8-C8047C1EC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A56AD6-C5D8-3C3C-BFFA-B250F1C0D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78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kg.go.dev/github.com/leon123858/aidgo" TargetMode="External"/><Relationship Id="rId2" Type="http://schemas.openxmlformats.org/officeDocument/2006/relationships/hyperlink" Target="https://www.npmjs.com/package/aid-js-sdk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github.com/leon123858/aid/tree/main/aid-server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123858/aid/tree/main/demo/t2" TargetMode="External"/><Relationship Id="rId2" Type="http://schemas.openxmlformats.org/officeDocument/2006/relationships/hyperlink" Target="https://github.com/leon123858/aid/tree/main/demo/t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eon123858/aid/tree/main/demo/t3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tcsuite/btcwallet" TargetMode="External"/><Relationship Id="rId2" Type="http://schemas.openxmlformats.org/officeDocument/2006/relationships/hyperlink" Target="https://github.com/btcsuite/btc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bcoin-org/bcoin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7.png"/><Relationship Id="rId4" Type="http://schemas.openxmlformats.org/officeDocument/2006/relationships/hyperlink" Target="https://github.com/leon123858/ourchain-agent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123858/ourchain-agent" TargetMode="External"/><Relationship Id="rId2" Type="http://schemas.openxmlformats.org/officeDocument/2006/relationships/hyperlink" Target="https://github.com/leon123858/OurChain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leon123858/ourchainjs-li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on123858/rpc-OurChain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on123858/OurCoin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123858/ourChain-frontend/tree/main/ourchain-web-cli" TargetMode="External"/><Relationship Id="rId2" Type="http://schemas.openxmlformats.org/officeDocument/2006/relationships/hyperlink" Target="https://github.com/leon123858/ourChain-fronten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eon123858/ourChain-frontend/tree/main/our-wallet-app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123858/aidjs" TargetMode="External"/><Relationship Id="rId2" Type="http://schemas.openxmlformats.org/officeDocument/2006/relationships/hyperlink" Target="https://github.com/leon123858/aidg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eon123858/aid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123858/ourchain-agent" TargetMode="External"/><Relationship Id="rId7" Type="http://schemas.openxmlformats.org/officeDocument/2006/relationships/hyperlink" Target="https://github.com/leon123858/ourChain-frontend" TargetMode="External"/><Relationship Id="rId2" Type="http://schemas.openxmlformats.org/officeDocument/2006/relationships/hyperlink" Target="https://github.com/leon123858/OurChai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leon123858/rpc-OurChain" TargetMode="External"/><Relationship Id="rId5" Type="http://schemas.openxmlformats.org/officeDocument/2006/relationships/hyperlink" Target="https://github.com/leon123858/OurCoin" TargetMode="External"/><Relationship Id="rId4" Type="http://schemas.openxmlformats.org/officeDocument/2006/relationships/hyperlink" Target="https://github.com/leon123858/ourchainjs-lib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23AB6-0C78-6180-2C6A-DCD1196F8C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>
                <a:latin typeface="PingFang SC Medium" panose="020B0400000000000000" pitchFamily="34" charset="-122"/>
                <a:ea typeface="PingFang SC Medium" panose="020B0400000000000000" pitchFamily="34" charset="-122"/>
              </a:rPr>
              <a:t>交接文件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80A6191-98DF-6C9D-B72A-585BBB72DB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/>
              <a:t>AID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81692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Type3 vs Type4</a:t>
            </a:r>
            <a:endParaRPr kumimoji="1" lang="zh-TW" altLang="en-US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10AE84D3-EE5F-6434-6A2D-DF9136E40903}"/>
              </a:ext>
            </a:extLst>
          </p:cNvPr>
          <p:cNvGrpSpPr/>
          <p:nvPr/>
        </p:nvGrpSpPr>
        <p:grpSpPr>
          <a:xfrm>
            <a:off x="377740" y="1690689"/>
            <a:ext cx="4037611" cy="2007055"/>
            <a:chOff x="234141" y="1452387"/>
            <a:chExt cx="4088477" cy="2007055"/>
          </a:xfrm>
        </p:grpSpPr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5DDF41B2-B8B5-35F4-78AB-077C559EEDB1}"/>
                </a:ext>
              </a:extLst>
            </p:cNvPr>
            <p:cNvGrpSpPr/>
            <p:nvPr/>
          </p:nvGrpSpPr>
          <p:grpSpPr>
            <a:xfrm>
              <a:off x="234141" y="1452387"/>
              <a:ext cx="4088477" cy="2007055"/>
              <a:chOff x="838200" y="1805049"/>
              <a:chExt cx="5728855" cy="4583876"/>
            </a:xfrm>
          </p:grpSpPr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30EA5242-846A-93D9-ABB1-403856C3CCC7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56859649-2614-F1DD-4E21-BA3EC2DC572F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6A0B3D35-2A19-31AE-8D84-DCCAD3EA7BDA}"/>
                </a:ext>
              </a:extLst>
            </p:cNvPr>
            <p:cNvGrpSpPr/>
            <p:nvPr/>
          </p:nvGrpSpPr>
          <p:grpSpPr>
            <a:xfrm>
              <a:off x="520624" y="2015596"/>
              <a:ext cx="3410109" cy="1180130"/>
              <a:chOff x="1520042" y="3189989"/>
              <a:chExt cx="3372591" cy="1180130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38BE7760-74B1-B235-E90E-93F99E7793CD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2B5267C8-84D1-DD9E-09A1-E72D93D5D081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9AC3F4E3-26F0-12D0-3B40-22BA80038466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3F9FDAA0-9051-4D8F-6D16-6AEA574317AF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9FA80450-B316-5B68-28B8-34E63F43FA04}"/>
              </a:ext>
            </a:extLst>
          </p:cNvPr>
          <p:cNvGrpSpPr/>
          <p:nvPr/>
        </p:nvGrpSpPr>
        <p:grpSpPr>
          <a:xfrm>
            <a:off x="4124327" y="1690689"/>
            <a:ext cx="4037611" cy="2007055"/>
            <a:chOff x="234141" y="1452387"/>
            <a:chExt cx="4088477" cy="2007055"/>
          </a:xfrm>
        </p:grpSpPr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C8C6B4E5-3090-573A-8A4A-DB065C084209}"/>
                </a:ext>
              </a:extLst>
            </p:cNvPr>
            <p:cNvGrpSpPr/>
            <p:nvPr/>
          </p:nvGrpSpPr>
          <p:grpSpPr>
            <a:xfrm>
              <a:off x="234141" y="1452387"/>
              <a:ext cx="4088477" cy="2007055"/>
              <a:chOff x="838200" y="1805049"/>
              <a:chExt cx="5728855" cy="4583875"/>
            </a:xfrm>
          </p:grpSpPr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0347C5EE-AE50-BE8A-C26E-DDF18D19D648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5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17" name="文字方塊 16">
                <a:extLst>
                  <a:ext uri="{FF2B5EF4-FFF2-40B4-BE49-F238E27FC236}">
                    <a16:creationId xmlns:a16="http://schemas.microsoft.com/office/drawing/2014/main" id="{69F569BB-7DCB-C1FB-7D51-3960F85213CA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6B8DBB2F-6AFF-2047-41CC-4CC4AE265B79}"/>
                </a:ext>
              </a:extLst>
            </p:cNvPr>
            <p:cNvGrpSpPr/>
            <p:nvPr/>
          </p:nvGrpSpPr>
          <p:grpSpPr>
            <a:xfrm>
              <a:off x="520624" y="2015596"/>
              <a:ext cx="3410109" cy="1180130"/>
              <a:chOff x="1520042" y="3189989"/>
              <a:chExt cx="3372591" cy="1180130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4D568288-72D6-923B-B0B1-5245B283E2CC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4DF0EB55-3E3A-1AF2-F1AF-443F0348AB82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2BE8830A-225A-504B-3ED8-B08899CDE3ED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79725468-BD7C-D43E-263C-E6A667B3C881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09FE2887-FB2F-FC0C-10E4-2122A7501154}"/>
              </a:ext>
            </a:extLst>
          </p:cNvPr>
          <p:cNvGrpSpPr/>
          <p:nvPr/>
        </p:nvGrpSpPr>
        <p:grpSpPr>
          <a:xfrm>
            <a:off x="8057848" y="1690688"/>
            <a:ext cx="4037611" cy="2007055"/>
            <a:chOff x="234141" y="1452387"/>
            <a:chExt cx="4088477" cy="2007055"/>
          </a:xfrm>
        </p:grpSpPr>
        <p:grpSp>
          <p:nvGrpSpPr>
            <p:cNvPr id="33" name="群組 32">
              <a:extLst>
                <a:ext uri="{FF2B5EF4-FFF2-40B4-BE49-F238E27FC236}">
                  <a16:creationId xmlns:a16="http://schemas.microsoft.com/office/drawing/2014/main" id="{EFF0A539-75AC-FD5E-7D0E-F94C771C8D20}"/>
                </a:ext>
              </a:extLst>
            </p:cNvPr>
            <p:cNvGrpSpPr/>
            <p:nvPr/>
          </p:nvGrpSpPr>
          <p:grpSpPr>
            <a:xfrm>
              <a:off x="234141" y="1452387"/>
              <a:ext cx="4088477" cy="2007055"/>
              <a:chOff x="838200" y="1805049"/>
              <a:chExt cx="5728855" cy="4583875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8CD72697-8A37-C9D5-61B1-447F628457A5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5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F34B9EC7-FA35-0E94-5CC5-EAD619BDBB5D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34" name="群組 33">
              <a:extLst>
                <a:ext uri="{FF2B5EF4-FFF2-40B4-BE49-F238E27FC236}">
                  <a16:creationId xmlns:a16="http://schemas.microsoft.com/office/drawing/2014/main" id="{BDA71315-A1CC-B330-28FD-7176B9017561}"/>
                </a:ext>
              </a:extLst>
            </p:cNvPr>
            <p:cNvGrpSpPr/>
            <p:nvPr/>
          </p:nvGrpSpPr>
          <p:grpSpPr>
            <a:xfrm>
              <a:off x="520624" y="2015596"/>
              <a:ext cx="3410109" cy="1180130"/>
              <a:chOff x="1520042" y="3189989"/>
              <a:chExt cx="3372591" cy="1180130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A26E9809-9FA0-7878-4800-2CA1B713A599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36" name="文字方塊 35">
                <a:extLst>
                  <a:ext uri="{FF2B5EF4-FFF2-40B4-BE49-F238E27FC236}">
                    <a16:creationId xmlns:a16="http://schemas.microsoft.com/office/drawing/2014/main" id="{C523AF9E-1554-95EB-1C81-76FA11E2AD6C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2B7D2A8D-7F42-8DF1-42A4-466ED439F0E0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73A75652-610F-C38F-310A-6CFAAEE46830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  <p:sp>
        <p:nvSpPr>
          <p:cNvPr id="42" name="矩形 41">
            <a:extLst>
              <a:ext uri="{FF2B5EF4-FFF2-40B4-BE49-F238E27FC236}">
                <a16:creationId xmlns:a16="http://schemas.microsoft.com/office/drawing/2014/main" id="{74B7E316-D242-D20D-2EE7-3014AA3F6EDE}"/>
              </a:ext>
            </a:extLst>
          </p:cNvPr>
          <p:cNvSpPr/>
          <p:nvPr/>
        </p:nvSpPr>
        <p:spPr>
          <a:xfrm>
            <a:off x="3378348" y="4944689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C72F695B-2934-E9AD-F913-706F5B8A1C4D}"/>
              </a:ext>
            </a:extLst>
          </p:cNvPr>
          <p:cNvSpPr/>
          <p:nvPr/>
        </p:nvSpPr>
        <p:spPr>
          <a:xfrm>
            <a:off x="6510207" y="4944689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</a:p>
        </p:txBody>
      </p:sp>
      <p:cxnSp>
        <p:nvCxnSpPr>
          <p:cNvPr id="46" name="直線箭頭接點 45">
            <a:extLst>
              <a:ext uri="{FF2B5EF4-FFF2-40B4-BE49-F238E27FC236}">
                <a16:creationId xmlns:a16="http://schemas.microsoft.com/office/drawing/2014/main" id="{106E385B-838F-2275-64DC-D3136738D909}"/>
              </a:ext>
            </a:extLst>
          </p:cNvPr>
          <p:cNvCxnSpPr>
            <a:cxnSpLocks/>
            <a:stCxn id="18" idx="2"/>
            <a:endCxn id="42" idx="0"/>
          </p:cNvCxnSpPr>
          <p:nvPr/>
        </p:nvCxnSpPr>
        <p:spPr>
          <a:xfrm>
            <a:off x="2396546" y="3697744"/>
            <a:ext cx="2246524" cy="1246945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線箭頭接點 47">
            <a:extLst>
              <a:ext uri="{FF2B5EF4-FFF2-40B4-BE49-F238E27FC236}">
                <a16:creationId xmlns:a16="http://schemas.microsoft.com/office/drawing/2014/main" id="{3AF93DEB-7621-D7C1-CCD4-F8FBDBD0DF3F}"/>
              </a:ext>
            </a:extLst>
          </p:cNvPr>
          <p:cNvCxnSpPr>
            <a:cxnSpLocks/>
            <a:endCxn id="42" idx="0"/>
          </p:cNvCxnSpPr>
          <p:nvPr/>
        </p:nvCxnSpPr>
        <p:spPr>
          <a:xfrm flipH="1">
            <a:off x="4643070" y="3697743"/>
            <a:ext cx="1619185" cy="124694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直線箭頭接點 50">
            <a:extLst>
              <a:ext uri="{FF2B5EF4-FFF2-40B4-BE49-F238E27FC236}">
                <a16:creationId xmlns:a16="http://schemas.microsoft.com/office/drawing/2014/main" id="{3CA0AC80-B8E0-6314-521D-146B75B738AF}"/>
              </a:ext>
            </a:extLst>
          </p:cNvPr>
          <p:cNvCxnSpPr>
            <a:cxnSpLocks/>
            <a:stCxn id="39" idx="2"/>
            <a:endCxn id="43" idx="0"/>
          </p:cNvCxnSpPr>
          <p:nvPr/>
        </p:nvCxnSpPr>
        <p:spPr>
          <a:xfrm flipH="1">
            <a:off x="7774929" y="3697743"/>
            <a:ext cx="2301725" cy="124694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198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0A4AD9-7B07-9913-D84F-58918C31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DEMO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1AF8A7E-6C68-C8FE-1DD1-CFDA8520D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Url</a:t>
            </a:r>
            <a:r>
              <a:rPr kumimoji="1" lang="en-US" altLang="zh-TW" dirty="0"/>
              <a:t>: </a:t>
            </a:r>
            <a:r>
              <a:rPr kumimoji="1" lang="en-US" altLang="zh-TW" dirty="0" err="1"/>
              <a:t>github</a:t>
            </a:r>
            <a:r>
              <a:rPr kumimoji="1" lang="en-US" altLang="zh-TW" dirty="0"/>
              <a:t> leon123858/aid/demo/t1</a:t>
            </a:r>
          </a:p>
          <a:p>
            <a:r>
              <a:rPr kumimoji="1" lang="en-US" altLang="zh-TW" dirty="0"/>
              <a:t>Docker compose up</a:t>
            </a:r>
          </a:p>
        </p:txBody>
      </p:sp>
      <p:pic>
        <p:nvPicPr>
          <p:cNvPr id="4" name="demot1.mp4">
            <a:hlinkClick r:id="" action="ppaction://media"/>
            <a:extLst>
              <a:ext uri="{FF2B5EF4-FFF2-40B4-BE49-F238E27FC236}">
                <a16:creationId xmlns:a16="http://schemas.microsoft.com/office/drawing/2014/main" id="{693C3FE1-FCDF-F19A-AA4C-5B57D80600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93870" y="2381744"/>
            <a:ext cx="7620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78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3E4E74-35D0-488D-A3ED-7D60529AA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如何下載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1E15909E-E8FD-5B64-33A5-3190E9619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Frontend SDK: </a:t>
            </a:r>
            <a:r>
              <a:rPr lang="en-US" altLang="zh-TW" dirty="0">
                <a:hlinkClick r:id="rId2"/>
              </a:rPr>
              <a:t>https://www.npmjs.com/package/aid-js-sdk</a:t>
            </a:r>
            <a:endParaRPr lang="en-US" altLang="zh-TW" dirty="0"/>
          </a:p>
          <a:p>
            <a:r>
              <a:rPr lang="en-US" altLang="zh-TW" dirty="0"/>
              <a:t>Backend SDK: </a:t>
            </a:r>
            <a:r>
              <a:rPr lang="en-US" altLang="zh-TW" dirty="0">
                <a:hlinkClick r:id="rId3"/>
              </a:rPr>
              <a:t>https://pkg.go.dev/github.com/leon123858/aidgo</a:t>
            </a:r>
            <a:endParaRPr lang="en-US" altLang="zh-TW" dirty="0"/>
          </a:p>
          <a:p>
            <a:r>
              <a:rPr lang="en-US" altLang="zh-TW" dirty="0"/>
              <a:t>AID Server: </a:t>
            </a:r>
            <a:r>
              <a:rPr lang="en-US" altLang="zh-TW" dirty="0">
                <a:hlinkClick r:id="rId4"/>
              </a:rPr>
              <a:t>https://github.com/leon123858/aid/tree/main/aid-server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566AEAE-397F-E5A8-0645-EF2773D137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160" y="3515095"/>
            <a:ext cx="5173744" cy="318580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43A419C-C36D-2282-081A-873E823EF9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4896" y="3952550"/>
            <a:ext cx="6364184" cy="25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332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3E4E74-35D0-488D-A3ED-7D60529AA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實作案例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1E15909E-E8FD-5B64-33A5-3190E9619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AID Type1 Demo: </a:t>
            </a:r>
            <a:r>
              <a:rPr lang="en-US" altLang="zh-TW" dirty="0">
                <a:hlinkClick r:id="rId2"/>
              </a:rPr>
              <a:t>https://github.com/leon123858/aid/tree/main/demo/t1</a:t>
            </a:r>
            <a:endParaRPr lang="en-US" altLang="zh-TW" dirty="0"/>
          </a:p>
          <a:p>
            <a:r>
              <a:rPr lang="en-US" altLang="zh-TW" dirty="0"/>
              <a:t>AID Type2 Demo: </a:t>
            </a:r>
            <a:r>
              <a:rPr lang="en-US" altLang="zh-TW" dirty="0">
                <a:hlinkClick r:id="rId3"/>
              </a:rPr>
              <a:t>https://github.com/leon123858/aid/tree/main/demo/t2</a:t>
            </a:r>
            <a:endParaRPr lang="en-US" altLang="zh-TW" dirty="0"/>
          </a:p>
          <a:p>
            <a:r>
              <a:rPr lang="en-US" altLang="zh-TW" dirty="0"/>
              <a:t>AID Type3 Demo: </a:t>
            </a:r>
            <a:r>
              <a:rPr lang="en-US" altLang="zh-TW" dirty="0">
                <a:hlinkClick r:id="rId4"/>
              </a:rPr>
              <a:t>https://</a:t>
            </a:r>
            <a:r>
              <a:rPr lang="en-US" altLang="zh-TW" dirty="0" err="1">
                <a:hlinkClick r:id="rId4"/>
              </a:rPr>
              <a:t>github.com</a:t>
            </a:r>
            <a:r>
              <a:rPr lang="en-US" altLang="zh-TW" dirty="0">
                <a:hlinkClick r:id="rId4"/>
              </a:rPr>
              <a:t>/leon123858/aid/tree/main/demo/t3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86489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9F2F2-E965-D175-0B18-29C8A63B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OurChain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相關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A60AC5-AA5B-9A55-D569-F99783CBF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7795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435A77-710E-D453-A8A7-6DFD40A5F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Dapp</a:t>
            </a:r>
            <a:r>
              <a:rPr kumimoji="1" lang="en-US" altLang="zh-TW" dirty="0"/>
              <a:t>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架構</a:t>
            </a:r>
            <a:endParaRPr kumimoji="1" lang="zh-TW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C993DDA-5120-BEC2-A830-3E4ACC1438C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68" y="2220407"/>
            <a:ext cx="11600064" cy="356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135F24E0-407A-74F8-A3FE-BDA3883C3DB0}"/>
              </a:ext>
            </a:extLst>
          </p:cNvPr>
          <p:cNvSpPr txBox="1"/>
          <p:nvPr/>
        </p:nvSpPr>
        <p:spPr>
          <a:xfrm>
            <a:off x="1258785" y="6123543"/>
            <a:ext cx="993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Ref: https://</a:t>
            </a:r>
            <a:r>
              <a:rPr kumimoji="1" lang="en-US" altLang="zh-TW" dirty="0" err="1"/>
              <a:t>medium.com</a:t>
            </a:r>
            <a:r>
              <a:rPr kumimoji="1" lang="en-US" altLang="zh-TW" dirty="0"/>
              <a:t>/@</a:t>
            </a:r>
            <a:r>
              <a:rPr kumimoji="1" lang="en-US" altLang="zh-TW" dirty="0" err="1"/>
              <a:t>blocktorch</a:t>
            </a:r>
            <a:r>
              <a:rPr kumimoji="1" lang="en-US" altLang="zh-TW" dirty="0"/>
              <a:t>/architecture-of-decentralized-applications-dapps-d583db198a6f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5583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435A77-710E-D453-A8A7-6DFD40A5F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OurChain</a:t>
            </a:r>
            <a:r>
              <a:rPr kumimoji="1" lang="en-US" altLang="zh-TW" dirty="0"/>
              <a:t>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缺了什麼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?</a:t>
            </a:r>
            <a:endParaRPr kumimoji="1" lang="zh-TW" altLang="en-US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3B05782-C3AA-4619-0064-2F0CE6AABE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68" y="2220407"/>
            <a:ext cx="11600064" cy="356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筆跡 6">
                <a:extLst>
                  <a:ext uri="{FF2B5EF4-FFF2-40B4-BE49-F238E27FC236}">
                    <a16:creationId xmlns:a16="http://schemas.microsoft.com/office/drawing/2014/main" id="{F065278A-A7D7-369A-EF64-9BD42D53F95D}"/>
                  </a:ext>
                </a:extLst>
              </p14:cNvPr>
              <p14:cNvContentPartPr/>
              <p14:nvPr/>
            </p14:nvContentPartPr>
            <p14:xfrm>
              <a:off x="2970163" y="2095705"/>
              <a:ext cx="2343240" cy="1544400"/>
            </p14:xfrm>
          </p:contentPart>
        </mc:Choice>
        <mc:Fallback xmlns="">
          <p:pic>
            <p:nvPicPr>
              <p:cNvPr id="7" name="筆跡 6">
                <a:extLst>
                  <a:ext uri="{FF2B5EF4-FFF2-40B4-BE49-F238E27FC236}">
                    <a16:creationId xmlns:a16="http://schemas.microsoft.com/office/drawing/2014/main" id="{F065278A-A7D7-369A-EF64-9BD42D53F95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61163" y="2086705"/>
                <a:ext cx="2360880" cy="156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筆跡 7">
                <a:extLst>
                  <a:ext uri="{FF2B5EF4-FFF2-40B4-BE49-F238E27FC236}">
                    <a16:creationId xmlns:a16="http://schemas.microsoft.com/office/drawing/2014/main" id="{97608270-6A26-FCEF-05AD-D21ED4A886F1}"/>
                  </a:ext>
                </a:extLst>
              </p14:cNvPr>
              <p14:cNvContentPartPr/>
              <p14:nvPr/>
            </p14:nvContentPartPr>
            <p14:xfrm>
              <a:off x="6628890" y="4202023"/>
              <a:ext cx="1855440" cy="819360"/>
            </p14:xfrm>
          </p:contentPart>
        </mc:Choice>
        <mc:Fallback xmlns="">
          <p:pic>
            <p:nvPicPr>
              <p:cNvPr id="8" name="筆跡 7">
                <a:extLst>
                  <a:ext uri="{FF2B5EF4-FFF2-40B4-BE49-F238E27FC236}">
                    <a16:creationId xmlns:a16="http://schemas.microsoft.com/office/drawing/2014/main" id="{97608270-6A26-FCEF-05AD-D21ED4A886F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19890" y="4193383"/>
                <a:ext cx="1873080" cy="83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0387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5552B4-6111-C96C-9476-B6EAE3560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BitcoinV0.15 vs </a:t>
            </a:r>
            <a:r>
              <a:rPr kumimoji="1" lang="en-US" altLang="zh-TW" dirty="0" err="1"/>
              <a:t>OurChain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4564082-132E-9C66-13AD-92E96B1C19F5}"/>
              </a:ext>
            </a:extLst>
          </p:cNvPr>
          <p:cNvSpPr/>
          <p:nvPr/>
        </p:nvSpPr>
        <p:spPr>
          <a:xfrm>
            <a:off x="2987634" y="1690688"/>
            <a:ext cx="2161309" cy="216130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Node</a:t>
            </a:r>
            <a:endParaRPr kumimoji="1"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7E899E8-E327-8D7E-7C68-63D62A395E60}"/>
              </a:ext>
            </a:extLst>
          </p:cNvPr>
          <p:cNvSpPr/>
          <p:nvPr/>
        </p:nvSpPr>
        <p:spPr>
          <a:xfrm>
            <a:off x="3118262" y="3106779"/>
            <a:ext cx="1947553" cy="641268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</a:t>
            </a:r>
            <a:endParaRPr kumimoji="1"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2672FB4-4FB0-7448-6A7A-FF87127CE7B9}"/>
              </a:ext>
            </a:extLst>
          </p:cNvPr>
          <p:cNvSpPr/>
          <p:nvPr/>
        </p:nvSpPr>
        <p:spPr>
          <a:xfrm>
            <a:off x="636319" y="3471986"/>
            <a:ext cx="760021" cy="760021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CLI</a:t>
            </a:r>
            <a:endParaRPr kumimoji="1"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42D6B32-6FB8-89D3-62DB-D28E514868F3}"/>
              </a:ext>
            </a:extLst>
          </p:cNvPr>
          <p:cNvSpPr/>
          <p:nvPr/>
        </p:nvSpPr>
        <p:spPr>
          <a:xfrm>
            <a:off x="636319" y="2667392"/>
            <a:ext cx="760021" cy="760021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GUI</a:t>
            </a:r>
            <a:endParaRPr kumimoji="1" lang="zh-TW" altLang="en-US" dirty="0"/>
          </a:p>
        </p:txBody>
      </p:sp>
      <p:sp>
        <p:nvSpPr>
          <p:cNvPr id="8" name="向右箭號 7">
            <a:extLst>
              <a:ext uri="{FF2B5EF4-FFF2-40B4-BE49-F238E27FC236}">
                <a16:creationId xmlns:a16="http://schemas.microsoft.com/office/drawing/2014/main" id="{51B27CD3-D19B-19D8-728D-5CBBC891DABC}"/>
              </a:ext>
            </a:extLst>
          </p:cNvPr>
          <p:cNvSpPr/>
          <p:nvPr/>
        </p:nvSpPr>
        <p:spPr>
          <a:xfrm>
            <a:off x="1473529" y="3219594"/>
            <a:ext cx="1727861" cy="415637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RPC</a:t>
            </a:r>
            <a:endParaRPr kumimoji="1" lang="zh-TW" altLang="en-US" dirty="0"/>
          </a:p>
        </p:txBody>
      </p:sp>
      <p:sp>
        <p:nvSpPr>
          <p:cNvPr id="9" name="向右箭號 8">
            <a:extLst>
              <a:ext uri="{FF2B5EF4-FFF2-40B4-BE49-F238E27FC236}">
                <a16:creationId xmlns:a16="http://schemas.microsoft.com/office/drawing/2014/main" id="{2D61AE06-1732-62F9-1C14-649C691753B7}"/>
              </a:ext>
            </a:extLst>
          </p:cNvPr>
          <p:cNvSpPr/>
          <p:nvPr/>
        </p:nvSpPr>
        <p:spPr>
          <a:xfrm rot="16200000">
            <a:off x="4309716" y="2629748"/>
            <a:ext cx="1066875" cy="52845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C699320-5B2D-A350-5009-C655E879538C}"/>
              </a:ext>
            </a:extLst>
          </p:cNvPr>
          <p:cNvSpPr/>
          <p:nvPr/>
        </p:nvSpPr>
        <p:spPr>
          <a:xfrm>
            <a:off x="9536876" y="4281012"/>
            <a:ext cx="2161309" cy="216130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Node</a:t>
            </a:r>
            <a:endParaRPr kumimoji="1" lang="zh-TW" altLang="en-US" dirty="0"/>
          </a:p>
        </p:txBody>
      </p:sp>
      <p:sp>
        <p:nvSpPr>
          <p:cNvPr id="18" name="向右箭號 17">
            <a:extLst>
              <a:ext uri="{FF2B5EF4-FFF2-40B4-BE49-F238E27FC236}">
                <a16:creationId xmlns:a16="http://schemas.microsoft.com/office/drawing/2014/main" id="{F9219F06-1758-EBD3-E26D-D1DD7E7D14E7}"/>
              </a:ext>
            </a:extLst>
          </p:cNvPr>
          <p:cNvSpPr/>
          <p:nvPr/>
        </p:nvSpPr>
        <p:spPr>
          <a:xfrm>
            <a:off x="8781803" y="5153847"/>
            <a:ext cx="1313212" cy="415637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RPC</a:t>
            </a:r>
            <a:endParaRPr kumimoji="1" lang="zh-TW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DBA9CF5-B72D-24FF-8BA8-A46F492A5C1E}"/>
              </a:ext>
            </a:extLst>
          </p:cNvPr>
          <p:cNvSpPr/>
          <p:nvPr/>
        </p:nvSpPr>
        <p:spPr>
          <a:xfrm>
            <a:off x="5640779" y="5062637"/>
            <a:ext cx="1561607" cy="641268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CLI/GUI</a:t>
            </a:r>
            <a:endParaRPr kumimoji="1" lang="zh-TW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5BDCE61-7240-9C6C-8D6C-24F669E55F0E}"/>
              </a:ext>
            </a:extLst>
          </p:cNvPr>
          <p:cNvSpPr/>
          <p:nvPr/>
        </p:nvSpPr>
        <p:spPr>
          <a:xfrm>
            <a:off x="8050480" y="5026103"/>
            <a:ext cx="712519" cy="71251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agent</a:t>
            </a:r>
            <a:endParaRPr kumimoji="1" lang="zh-TW" altLang="en-US" dirty="0"/>
          </a:p>
        </p:txBody>
      </p:sp>
      <p:sp>
        <p:nvSpPr>
          <p:cNvPr id="23" name="向右箭號 22">
            <a:extLst>
              <a:ext uri="{FF2B5EF4-FFF2-40B4-BE49-F238E27FC236}">
                <a16:creationId xmlns:a16="http://schemas.microsoft.com/office/drawing/2014/main" id="{607D6083-1E52-36F4-B0FA-63F626EE2568}"/>
              </a:ext>
            </a:extLst>
          </p:cNvPr>
          <p:cNvSpPr/>
          <p:nvPr/>
        </p:nvSpPr>
        <p:spPr>
          <a:xfrm>
            <a:off x="7243949" y="5153846"/>
            <a:ext cx="797129" cy="415637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Rest</a:t>
            </a:r>
            <a:endParaRPr kumimoji="1" lang="zh-TW" altLang="en-US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FCCAC170-298E-7E95-B308-E85FF12A5975}"/>
              </a:ext>
            </a:extLst>
          </p:cNvPr>
          <p:cNvSpPr txBox="1"/>
          <p:nvPr/>
        </p:nvSpPr>
        <p:spPr>
          <a:xfrm>
            <a:off x="5274665" y="1594264"/>
            <a:ext cx="22938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/>
              <a:t>BitcoinV0.15</a:t>
            </a:r>
            <a:endParaRPr kumimoji="1" lang="zh-TW" altLang="en-US" sz="3200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3966B5B9-F145-1E1C-1DDB-52F62A95CDD6}"/>
              </a:ext>
            </a:extLst>
          </p:cNvPr>
          <p:cNvSpPr txBox="1"/>
          <p:nvPr/>
        </p:nvSpPr>
        <p:spPr>
          <a:xfrm>
            <a:off x="2855110" y="5087253"/>
            <a:ext cx="262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 err="1"/>
              <a:t>OurChain</a:t>
            </a:r>
            <a:r>
              <a:rPr kumimoji="1" lang="en-US" altLang="zh-TW" sz="3200" dirty="0"/>
              <a:t> Now</a:t>
            </a:r>
            <a:endParaRPr kumimoji="1" lang="zh-TW" altLang="en-US" sz="3200" dirty="0"/>
          </a:p>
        </p:txBody>
      </p:sp>
      <p:sp>
        <p:nvSpPr>
          <p:cNvPr id="26" name="矩形圖說文字 25">
            <a:extLst>
              <a:ext uri="{FF2B5EF4-FFF2-40B4-BE49-F238E27FC236}">
                <a16:creationId xmlns:a16="http://schemas.microsoft.com/office/drawing/2014/main" id="{A0262388-6685-E513-2BA0-1160FA6EB44F}"/>
              </a:ext>
            </a:extLst>
          </p:cNvPr>
          <p:cNvSpPr/>
          <p:nvPr/>
        </p:nvSpPr>
        <p:spPr>
          <a:xfrm>
            <a:off x="7945584" y="3488170"/>
            <a:ext cx="1204353" cy="1221777"/>
          </a:xfrm>
          <a:prstGeom prst="wedgeRectCallout">
            <a:avLst>
              <a:gd name="adj1" fmla="val -9987"/>
              <a:gd name="adj2" fmla="val 73192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Scanner</a:t>
            </a:r>
          </a:p>
          <a:p>
            <a:pPr algn="ctr"/>
            <a:r>
              <a:rPr kumimoji="1" lang="en-US" altLang="zh-TW" dirty="0"/>
              <a:t>+</a:t>
            </a:r>
          </a:p>
          <a:p>
            <a:pPr algn="ctr"/>
            <a:r>
              <a:rPr kumimoji="1" lang="en-US" altLang="zh-TW" dirty="0"/>
              <a:t>Proxy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9121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5552B4-6111-C96C-9476-B6EAE3560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REF Explain</a:t>
            </a:r>
            <a:endParaRPr kumimoji="1" lang="zh-TW" altLang="en-US" dirty="0"/>
          </a:p>
        </p:txBody>
      </p:sp>
      <p:sp>
        <p:nvSpPr>
          <p:cNvPr id="3" name="內容版面配置區 4">
            <a:extLst>
              <a:ext uri="{FF2B5EF4-FFF2-40B4-BE49-F238E27FC236}">
                <a16:creationId xmlns:a16="http://schemas.microsoft.com/office/drawing/2014/main" id="{331FC89D-BA2E-B53B-AECD-BF53A0577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9108"/>
            <a:ext cx="10515600" cy="4883768"/>
          </a:xfrm>
        </p:spPr>
        <p:txBody>
          <a:bodyPr>
            <a:normAutofit/>
          </a:bodyPr>
          <a:lstStyle/>
          <a:p>
            <a:r>
              <a:rPr lang="en-US" altLang="zh-TW" dirty="0"/>
              <a:t>Bitcoin With No Wallet: </a:t>
            </a:r>
          </a:p>
          <a:p>
            <a:pPr lvl="1"/>
            <a:r>
              <a:rPr lang="en-US" altLang="zh-TW" dirty="0">
                <a:hlinkClick r:id="rId2"/>
              </a:rPr>
              <a:t>https://github.com/btcsuite/btcd</a:t>
            </a:r>
            <a:endParaRPr lang="en-US" altLang="zh-TW" dirty="0"/>
          </a:p>
          <a:p>
            <a:r>
              <a:rPr lang="en" altLang="zh-TW" dirty="0"/>
              <a:t>Simplified Payment Verification</a:t>
            </a:r>
            <a:r>
              <a:rPr lang="en-US" altLang="zh-TW" dirty="0"/>
              <a:t> Wallet (SPV) :</a:t>
            </a:r>
          </a:p>
          <a:p>
            <a:pPr lvl="1"/>
            <a:r>
              <a:rPr lang="en-US" altLang="zh-TW" dirty="0">
                <a:hlinkClick r:id="rId3"/>
              </a:rPr>
              <a:t>https://github.com/btcsuite/btcwallet</a:t>
            </a:r>
            <a:endParaRPr lang="en-US" altLang="zh-TW" dirty="0"/>
          </a:p>
          <a:p>
            <a:r>
              <a:rPr lang="en-US" altLang="zh-TW" dirty="0"/>
              <a:t> </a:t>
            </a:r>
            <a:r>
              <a:rPr lang="en-US" altLang="zh-TW" dirty="0" err="1"/>
              <a:t>Bcoin</a:t>
            </a:r>
            <a:r>
              <a:rPr lang="en-US" altLang="zh-TW" dirty="0"/>
              <a:t>: </a:t>
            </a:r>
            <a:r>
              <a:rPr lang="en-US" altLang="zh-TW" dirty="0">
                <a:hlinkClick r:id="rId4"/>
              </a:rPr>
              <a:t>https://github.com/bcoin-org/bcoin</a:t>
            </a:r>
            <a:endParaRPr lang="en-US" altLang="zh-TW" dirty="0"/>
          </a:p>
          <a:p>
            <a:pPr lvl="1"/>
            <a:r>
              <a:rPr lang="en-US" altLang="zh-TW" dirty="0"/>
              <a:t>Full Node</a:t>
            </a:r>
          </a:p>
          <a:p>
            <a:pPr lvl="1"/>
            <a:r>
              <a:rPr lang="en-US" altLang="zh-TW" dirty="0"/>
              <a:t>SPV Node</a:t>
            </a:r>
          </a:p>
          <a:p>
            <a:pPr lvl="1"/>
            <a:r>
              <a:rPr lang="en-US" altLang="zh-TW" dirty="0"/>
              <a:t>Wallet Backend</a:t>
            </a:r>
          </a:p>
          <a:p>
            <a:pPr lvl="1"/>
            <a:r>
              <a:rPr lang="en-US" altLang="zh-TW" dirty="0"/>
              <a:t>Mining Backend (</a:t>
            </a:r>
            <a:r>
              <a:rPr lang="en-US" altLang="zh-TW" dirty="0" err="1"/>
              <a:t>getblocktemplate</a:t>
            </a:r>
            <a:r>
              <a:rPr lang="en-US" altLang="zh-TW" dirty="0"/>
              <a:t> support)</a:t>
            </a:r>
          </a:p>
          <a:p>
            <a:pPr lvl="1"/>
            <a:r>
              <a:rPr lang="en-US" altLang="zh-TW" dirty="0"/>
              <a:t>Layer 2 Backend (lightning)</a:t>
            </a:r>
          </a:p>
          <a:p>
            <a:pPr lvl="1"/>
            <a:r>
              <a:rPr lang="en-US" altLang="zh-TW" dirty="0"/>
              <a:t>General Purpose Bitcoin Library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DE3C925-CB5C-7701-A25F-0F17FA322326}"/>
              </a:ext>
            </a:extLst>
          </p:cNvPr>
          <p:cNvSpPr/>
          <p:nvPr/>
        </p:nvSpPr>
        <p:spPr>
          <a:xfrm>
            <a:off x="10161578" y="3581143"/>
            <a:ext cx="1581397" cy="102127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Bitcoin</a:t>
            </a:r>
          </a:p>
          <a:p>
            <a:pPr algn="ctr"/>
            <a:r>
              <a:rPr kumimoji="1" lang="en-US" altLang="zh-TW" dirty="0"/>
              <a:t>(</a:t>
            </a:r>
            <a:r>
              <a:rPr lang="en" altLang="zh-TW" dirty="0"/>
              <a:t>reconstructed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BEC1307-C5CD-3240-F5F6-0F4E217DB3C8}"/>
              </a:ext>
            </a:extLst>
          </p:cNvPr>
          <p:cNvSpPr/>
          <p:nvPr/>
        </p:nvSpPr>
        <p:spPr>
          <a:xfrm>
            <a:off x="7969590" y="3581143"/>
            <a:ext cx="1021278" cy="102127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SPV</a:t>
            </a:r>
            <a:endParaRPr kumimoji="1" lang="zh-TW" altLang="en-US" dirty="0"/>
          </a:p>
        </p:txBody>
      </p:sp>
      <p:sp>
        <p:nvSpPr>
          <p:cNvPr id="14" name="向右箭號 13">
            <a:extLst>
              <a:ext uri="{FF2B5EF4-FFF2-40B4-BE49-F238E27FC236}">
                <a16:creationId xmlns:a16="http://schemas.microsoft.com/office/drawing/2014/main" id="{8B3BA84C-C595-9CD6-42FB-51EDD6658565}"/>
              </a:ext>
            </a:extLst>
          </p:cNvPr>
          <p:cNvSpPr/>
          <p:nvPr/>
        </p:nvSpPr>
        <p:spPr>
          <a:xfrm>
            <a:off x="9057174" y="3841790"/>
            <a:ext cx="1009402" cy="499984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42412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49791B-0DD7-F091-AADB-DAC1F7D71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zh-TW" dirty="0"/>
              <a:t>R</a:t>
            </a:r>
            <a:r>
              <a:rPr lang="en" altLang="zh-TW" dirty="0"/>
              <a:t>econstructed </a:t>
            </a:r>
            <a:r>
              <a:rPr kumimoji="1" lang="en-US" altLang="zh-TW" dirty="0" err="1"/>
              <a:t>OurContract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39C6B5-F9B8-A060-A7AB-EBA5D450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Quicker: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優化整體流程，優化冗余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IO,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強化平行能力</a:t>
            </a:r>
            <a:endParaRPr kumimoji="1" lang="en-US" altLang="zh-TW" dirty="0"/>
          </a:p>
          <a:p>
            <a:r>
              <a:rPr kumimoji="1" lang="en-US" altLang="zh-TW" dirty="0"/>
              <a:t>Smarter: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追蹤合約狀態，依照區塊高度變化，清除或跟進狀態</a:t>
            </a:r>
            <a:endParaRPr kumimoji="1" lang="en-US" altLang="zh-TW" dirty="0"/>
          </a:p>
          <a:p>
            <a:r>
              <a:rPr kumimoji="1" lang="en-US" altLang="zh-TW" dirty="0"/>
              <a:t>More Feature: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更多好用的合約函數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42E3F28-A081-03F5-262C-FC020CCD0A94}"/>
              </a:ext>
            </a:extLst>
          </p:cNvPr>
          <p:cNvSpPr/>
          <p:nvPr/>
        </p:nvSpPr>
        <p:spPr>
          <a:xfrm>
            <a:off x="1589917" y="5555320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1</a:t>
            </a:r>
            <a:endParaRPr kumimoji="1"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ACA8A17-3B7E-7228-D96E-76A0D0B14135}"/>
              </a:ext>
            </a:extLst>
          </p:cNvPr>
          <p:cNvSpPr/>
          <p:nvPr/>
        </p:nvSpPr>
        <p:spPr>
          <a:xfrm>
            <a:off x="1589916" y="4692206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2</a:t>
            </a:r>
            <a:endParaRPr kumimoji="1"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BF38B94-EFB3-C2BF-89CA-16F094FB99E1}"/>
              </a:ext>
            </a:extLst>
          </p:cNvPr>
          <p:cNvSpPr/>
          <p:nvPr/>
        </p:nvSpPr>
        <p:spPr>
          <a:xfrm>
            <a:off x="1589916" y="3831411"/>
            <a:ext cx="866899" cy="79564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3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58EF855-ECB9-CEAB-3193-3EF3B70521A0}"/>
              </a:ext>
            </a:extLst>
          </p:cNvPr>
          <p:cNvSpPr/>
          <p:nvPr/>
        </p:nvSpPr>
        <p:spPr>
          <a:xfrm>
            <a:off x="2788333" y="5555320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1</a:t>
            </a:r>
            <a:endParaRPr kumimoji="1"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A5F1966-3A99-DC07-7713-20298AD48F57}"/>
              </a:ext>
            </a:extLst>
          </p:cNvPr>
          <p:cNvSpPr/>
          <p:nvPr/>
        </p:nvSpPr>
        <p:spPr>
          <a:xfrm>
            <a:off x="2788332" y="4692206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2</a:t>
            </a:r>
            <a:endParaRPr kumimoji="1" lang="zh-TW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D895DE8-FB5E-740C-71D5-D78382F4B37C}"/>
              </a:ext>
            </a:extLst>
          </p:cNvPr>
          <p:cNvSpPr/>
          <p:nvPr/>
        </p:nvSpPr>
        <p:spPr>
          <a:xfrm>
            <a:off x="3986748" y="5555320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1</a:t>
            </a:r>
            <a:endParaRPr kumimoji="1" lang="zh-TW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ADF5C74-6328-5788-A8C0-3B4E047E2810}"/>
              </a:ext>
            </a:extLst>
          </p:cNvPr>
          <p:cNvSpPr/>
          <p:nvPr/>
        </p:nvSpPr>
        <p:spPr>
          <a:xfrm>
            <a:off x="3986747" y="4692206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2</a:t>
            </a:r>
            <a:endParaRPr kumimoji="1" lang="zh-TW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F2E6904-BA05-1739-6DAB-244057636089}"/>
              </a:ext>
            </a:extLst>
          </p:cNvPr>
          <p:cNvSpPr/>
          <p:nvPr/>
        </p:nvSpPr>
        <p:spPr>
          <a:xfrm>
            <a:off x="3986747" y="3817934"/>
            <a:ext cx="866899" cy="79564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4</a:t>
            </a:r>
            <a:endParaRPr kumimoji="1" lang="zh-TW" altLang="en-US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FFF352E-DEFC-D71E-D34F-BA109F000D12}"/>
              </a:ext>
            </a:extLst>
          </p:cNvPr>
          <p:cNvSpPr txBox="1"/>
          <p:nvPr/>
        </p:nvSpPr>
        <p:spPr>
          <a:xfrm>
            <a:off x="6331442" y="4692206"/>
            <a:ext cx="35445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Origin: 1 =&gt; 2 =&gt; 3 =&gt; 4</a:t>
            </a:r>
          </a:p>
          <a:p>
            <a:r>
              <a:rPr kumimoji="1" lang="en-US" altLang="zh-TW" sz="2800" dirty="0"/>
              <a:t>Now: 1 =&gt; 2 =&gt; 4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079075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3673F3-635F-B5F3-275D-4F164614C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PingFang SC Medium" panose="020B0400000000000000" pitchFamily="34" charset="-122"/>
                <a:ea typeface="PingFang SC Medium" panose="020B0400000000000000" pitchFamily="34" charset="-122"/>
              </a:rPr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57908B6-2FEE-8965-4A85-C7030E06E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AID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相關實作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kumimoji="1" lang="en-US" altLang="zh-TW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OurChain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相關實作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錯誤嘗試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09605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D57627-8F04-D28F-601A-5A371D3A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DEMO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C7EECA4-BC90-E310-2403-6E14A3421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Url</a:t>
            </a:r>
            <a:r>
              <a:rPr kumimoji="1" lang="en-US" altLang="zh-TW" dirty="0"/>
              <a:t>: </a:t>
            </a:r>
            <a:r>
              <a:rPr kumimoji="1" lang="en-US" altLang="zh-TW" dirty="0">
                <a:hlinkClick r:id="rId4"/>
              </a:rPr>
              <a:t>https://github.com/leon123858/ourchain-agent</a:t>
            </a:r>
            <a:endParaRPr kumimoji="1" lang="en-US" altLang="zh-TW" dirty="0"/>
          </a:p>
          <a:p>
            <a:r>
              <a:rPr kumimoji="1" lang="en-US" altLang="zh-TW" dirty="0"/>
              <a:t>docker compose up</a:t>
            </a:r>
            <a:endParaRPr kumimoji="1" lang="zh-TW" altLang="en-US" dirty="0"/>
          </a:p>
        </p:txBody>
      </p:sp>
      <p:pic>
        <p:nvPicPr>
          <p:cNvPr id="4" name="ourchain-demo.mov">
            <a:hlinkClick r:id="" action="ppaction://media"/>
            <a:extLst>
              <a:ext uri="{FF2B5EF4-FFF2-40B4-BE49-F238E27FC236}">
                <a16:creationId xmlns:a16="http://schemas.microsoft.com/office/drawing/2014/main" id="{892B9EE5-8379-5E53-8CC4-8FE583A428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24553" y="2347559"/>
            <a:ext cx="7877136" cy="443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84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2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49791B-0DD7-F091-AADB-DAC1F7D71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Source Code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39C6B5-F9B8-A060-A7AB-EBA5D450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OurChain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: 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  <a:hlinkClick r:id="rId2"/>
              </a:rPr>
              <a:t>https://github.com/leon123858/OurChain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Agent: 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  <a:hlinkClick r:id="rId3"/>
              </a:rPr>
              <a:t>https://github.com/leon123858/ourchain-agent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Wallet: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詳見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agent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文件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endParaRPr kumimoji="1" lang="zh-TW" altLang="en-US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FACA188-28A4-830A-461B-A5F30275795A}"/>
              </a:ext>
            </a:extLst>
          </p:cNvPr>
          <p:cNvSpPr/>
          <p:nvPr/>
        </p:nvSpPr>
        <p:spPr>
          <a:xfrm>
            <a:off x="9302682" y="4161267"/>
            <a:ext cx="1845794" cy="14900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400" b="1" dirty="0" err="1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OurChain</a:t>
            </a:r>
            <a:endParaRPr kumimoji="1" lang="zh-TW" altLang="en-US" sz="1100" b="1" dirty="0">
              <a:solidFill>
                <a:schemeClr val="bg1"/>
              </a:solidFill>
            </a:endParaRPr>
          </a:p>
        </p:txBody>
      </p:sp>
      <p:sp>
        <p:nvSpPr>
          <p:cNvPr id="10" name="向右箭號 9">
            <a:extLst>
              <a:ext uri="{FF2B5EF4-FFF2-40B4-BE49-F238E27FC236}">
                <a16:creationId xmlns:a16="http://schemas.microsoft.com/office/drawing/2014/main" id="{13DAEEAF-03FB-D984-AF9D-1104E7C17255}"/>
              </a:ext>
            </a:extLst>
          </p:cNvPr>
          <p:cNvSpPr/>
          <p:nvPr/>
        </p:nvSpPr>
        <p:spPr>
          <a:xfrm>
            <a:off x="7142108" y="4418525"/>
            <a:ext cx="1723925" cy="103225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/>
              <a:t>RPC</a:t>
            </a:r>
            <a:endParaRPr kumimoji="1" lang="zh-TW" altLang="en-US" sz="3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803B2A6-06B3-930B-A095-455293ED5596}"/>
              </a:ext>
            </a:extLst>
          </p:cNvPr>
          <p:cNvSpPr/>
          <p:nvPr/>
        </p:nvSpPr>
        <p:spPr>
          <a:xfrm>
            <a:off x="1350503" y="4233208"/>
            <a:ext cx="1470041" cy="1346170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Wallet</a:t>
            </a:r>
            <a:endParaRPr kumimoji="1"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00A8224-DEA5-E7C0-F80E-B6F2A7EFD49D}"/>
              </a:ext>
            </a:extLst>
          </p:cNvPr>
          <p:cNvSpPr/>
          <p:nvPr/>
        </p:nvSpPr>
        <p:spPr>
          <a:xfrm>
            <a:off x="5359288" y="4233207"/>
            <a:ext cx="1346171" cy="1346171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agent</a:t>
            </a:r>
            <a:endParaRPr kumimoji="1" lang="zh-TW" altLang="en-US" sz="2800" dirty="0"/>
          </a:p>
        </p:txBody>
      </p:sp>
      <p:sp>
        <p:nvSpPr>
          <p:cNvPr id="13" name="向右箭號 12">
            <a:extLst>
              <a:ext uri="{FF2B5EF4-FFF2-40B4-BE49-F238E27FC236}">
                <a16:creationId xmlns:a16="http://schemas.microsoft.com/office/drawing/2014/main" id="{FE65FB29-9004-C3FD-E6A6-742AE3E38BFB}"/>
              </a:ext>
            </a:extLst>
          </p:cNvPr>
          <p:cNvSpPr/>
          <p:nvPr/>
        </p:nvSpPr>
        <p:spPr>
          <a:xfrm>
            <a:off x="3214360" y="4546915"/>
            <a:ext cx="1708279" cy="72745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/>
              <a:t>Rest</a:t>
            </a:r>
            <a:endParaRPr kumimoji="1" lang="zh-TW" altLang="en-US" sz="32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00D52E1-175E-97DC-004E-CA27753F0349}"/>
              </a:ext>
            </a:extLst>
          </p:cNvPr>
          <p:cNvSpPr/>
          <p:nvPr/>
        </p:nvSpPr>
        <p:spPr>
          <a:xfrm>
            <a:off x="5118265" y="3966358"/>
            <a:ext cx="6235535" cy="1852551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5692CC71-179E-4686-466E-94F2B803002E}"/>
              </a:ext>
            </a:extLst>
          </p:cNvPr>
          <p:cNvSpPr txBox="1"/>
          <p:nvPr/>
        </p:nvSpPr>
        <p:spPr>
          <a:xfrm>
            <a:off x="7435973" y="5901744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Single machine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69871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9F2F2-E965-D175-0B18-29C8A63B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其它嘗試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A60AC5-AA5B-9A55-D569-F99783CBF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43235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22B2F7-D43A-3495-483F-DAD025E3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Ourchainjs</a:t>
            </a:r>
            <a:r>
              <a:rPr kumimoji="1" lang="en-US" altLang="zh-TW" dirty="0"/>
              <a:t>-lib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112F49-A75B-E645-D960-948613FF5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Src</a:t>
            </a:r>
            <a:r>
              <a:rPr kumimoji="1" lang="en-US" altLang="zh-TW" dirty="0"/>
              <a:t>: </a:t>
            </a:r>
            <a:r>
              <a:rPr kumimoji="1" lang="en-US" altLang="zh-TW" dirty="0">
                <a:hlinkClick r:id="rId2"/>
              </a:rPr>
              <a:t>https://github.com/leon123858/ourchainjs-lib</a:t>
            </a:r>
            <a:endParaRPr kumimoji="1" lang="en-US" altLang="zh-TW" dirty="0"/>
          </a:p>
          <a:p>
            <a:r>
              <a:rPr kumimoji="1" lang="zh-TW" altLang="en-US" dirty="0"/>
              <a:t>基於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bitcoinjs</a:t>
            </a:r>
            <a:r>
              <a:rPr kumimoji="1" lang="en-US" altLang="zh-TW" dirty="0"/>
              <a:t>-lib</a:t>
            </a:r>
            <a:r>
              <a:rPr kumimoji="1" lang="zh-TW" altLang="en-US" dirty="0"/>
              <a:t>，目前尚未實作完成</a:t>
            </a:r>
            <a:endParaRPr kumimoji="1" lang="en-US" altLang="zh-TW" dirty="0"/>
          </a:p>
          <a:p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D157044-4BCD-C102-0C27-53E4D8BFE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90" y="2968557"/>
            <a:ext cx="5712031" cy="388944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74CF2C32-DEF9-30C0-7F6D-37A0AE5CB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4682" y="3856017"/>
            <a:ext cx="7387233" cy="3001983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3AF54E34-A1E5-1206-BABD-4ED698097E04}"/>
              </a:ext>
            </a:extLst>
          </p:cNvPr>
          <p:cNvSpPr txBox="1"/>
          <p:nvPr/>
        </p:nvSpPr>
        <p:spPr>
          <a:xfrm>
            <a:off x="6550231" y="2834441"/>
            <a:ext cx="51026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在移動設備</a:t>
            </a:r>
            <a:endParaRPr kumimoji="1" lang="en-US" altLang="zh-TW" sz="2800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kumimoji="1" lang="zh-TW" altLang="en-US" sz="28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完成</a:t>
            </a:r>
            <a:r>
              <a:rPr kumimoji="1" lang="en-US" altLang="zh-TW" sz="28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Wallet </a:t>
            </a:r>
            <a:r>
              <a:rPr kumimoji="1" lang="zh-TW" altLang="en-US" sz="28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各種編碼簽章操作</a:t>
            </a:r>
          </a:p>
        </p:txBody>
      </p:sp>
    </p:spTree>
    <p:extLst>
      <p:ext uri="{BB962C8B-B14F-4D97-AF65-F5344CB8AC3E}">
        <p14:creationId xmlns:p14="http://schemas.microsoft.com/office/powerpoint/2010/main" val="22580254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22B2F7-D43A-3495-483F-DAD025E3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" altLang="zh-TW" dirty="0" err="1"/>
              <a:t>rpc-OurChain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112F49-A75B-E645-D960-948613FF5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Src</a:t>
            </a:r>
            <a:r>
              <a:rPr kumimoji="1" lang="en-US" altLang="zh-TW" dirty="0"/>
              <a:t>:</a:t>
            </a:r>
            <a:r>
              <a:rPr kumimoji="1" lang="zh-TW" altLang="en-US" dirty="0"/>
              <a:t> </a:t>
            </a:r>
            <a:r>
              <a:rPr kumimoji="1" lang="en" altLang="zh-TW" dirty="0">
                <a:hlinkClick r:id="rId2"/>
              </a:rPr>
              <a:t>https://github.com/leon123858/rpc-OurChain</a:t>
            </a:r>
            <a:endParaRPr kumimoji="1" lang="en" altLang="zh-TW" dirty="0"/>
          </a:p>
          <a:p>
            <a:r>
              <a:rPr kumimoji="1" lang="zh-TW" altLang="en-US" dirty="0"/>
              <a:t>調用 </a:t>
            </a:r>
            <a:r>
              <a:rPr kumimoji="1" lang="en-US" altLang="zh-TW" dirty="0"/>
              <a:t>bitcoin </a:t>
            </a:r>
            <a:r>
              <a:rPr kumimoji="1" lang="zh-TW" altLang="en-US" dirty="0"/>
              <a:t>的 </a:t>
            </a:r>
            <a:r>
              <a:rPr kumimoji="1" lang="en-US" altLang="zh-TW" dirty="0"/>
              <a:t>SDK</a:t>
            </a:r>
            <a:r>
              <a:rPr kumimoji="1" lang="zh-TW" altLang="en-US" dirty="0"/>
              <a:t> 改的</a:t>
            </a:r>
            <a:endParaRPr kumimoji="1" lang="en-US" altLang="zh-TW" dirty="0"/>
          </a:p>
          <a:p>
            <a:r>
              <a:rPr kumimoji="1" lang="zh-TW" altLang="en-US" dirty="0"/>
              <a:t>宣告沒有用，只適合用在</a:t>
            </a:r>
            <a:r>
              <a:rPr kumimoji="1" lang="en-US" altLang="zh-TW" dirty="0"/>
              <a:t> local </a:t>
            </a:r>
            <a:r>
              <a:rPr kumimoji="1" lang="zh-TW" altLang="en-US" dirty="0"/>
              <a:t>調用</a:t>
            </a:r>
            <a:r>
              <a:rPr kumimoji="1" lang="en-US" altLang="zh-TW" dirty="0"/>
              <a:t> local </a:t>
            </a:r>
            <a:r>
              <a:rPr kumimoji="1" lang="zh-TW" altLang="en-US" dirty="0"/>
              <a:t>的場景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因為其不包含錢包邏輯</a:t>
            </a:r>
            <a:endParaRPr kumimoji="1" lang="en-US" altLang="zh-TW" dirty="0"/>
          </a:p>
          <a:p>
            <a:endParaRPr kumimoji="1" lang="en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516688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22B2F7-D43A-3495-483F-DAD025E3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TW" dirty="0" err="1">
                <a:effectLst/>
              </a:rPr>
              <a:t>OurCoin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112F49-A75B-E645-D960-948613FF5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Src</a:t>
            </a:r>
            <a:r>
              <a:rPr kumimoji="1" lang="en-US" altLang="zh-TW" dirty="0"/>
              <a:t>:</a:t>
            </a:r>
            <a:r>
              <a:rPr kumimoji="1" lang="zh-TW" altLang="en-US" dirty="0"/>
              <a:t> </a:t>
            </a:r>
            <a:r>
              <a:rPr kumimoji="1" lang="en" altLang="zh-TW" dirty="0">
                <a:hlinkClick r:id="rId2"/>
              </a:rPr>
              <a:t>https://github.com/leon123858/OurCoin</a:t>
            </a:r>
            <a:endParaRPr kumimoji="1" lang="en" altLang="zh-TW" dirty="0"/>
          </a:p>
          <a:p>
            <a:r>
              <a:rPr kumimoji="1" lang="zh-TW" altLang="en-US" dirty="0"/>
              <a:t>利用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bcoin</a:t>
            </a:r>
            <a:r>
              <a:rPr kumimoji="1" lang="en-US" altLang="zh-TW" dirty="0"/>
              <a:t> </a:t>
            </a:r>
            <a:r>
              <a:rPr kumimoji="1" lang="zh-TW" altLang="en-US" dirty="0"/>
              <a:t>製作的</a:t>
            </a:r>
            <a:r>
              <a:rPr kumimoji="1" lang="en-US" altLang="zh-TW" dirty="0"/>
              <a:t> JS </a:t>
            </a:r>
            <a:r>
              <a:rPr kumimoji="1" lang="zh-TW" altLang="en-US" dirty="0"/>
              <a:t>版 </a:t>
            </a:r>
            <a:r>
              <a:rPr kumimoji="1" lang="en-US" altLang="zh-TW" dirty="0" err="1"/>
              <a:t>OurChain</a:t>
            </a:r>
            <a:endParaRPr kumimoji="1" lang="en-US" altLang="zh-TW" dirty="0"/>
          </a:p>
          <a:p>
            <a:r>
              <a:rPr kumimoji="1" lang="zh-TW" altLang="en-US" dirty="0"/>
              <a:t>具有許多</a:t>
            </a:r>
            <a:r>
              <a:rPr kumimoji="1" lang="en-US" altLang="zh-TW" dirty="0"/>
              <a:t> SPV </a:t>
            </a:r>
            <a:r>
              <a:rPr kumimoji="1" lang="zh-TW" altLang="en-US" dirty="0"/>
              <a:t>需要的功能，因為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bcoin</a:t>
            </a:r>
            <a:r>
              <a:rPr kumimoji="1" lang="en-US" altLang="zh-TW" dirty="0"/>
              <a:t> </a:t>
            </a:r>
            <a:r>
              <a:rPr kumimoji="1" lang="zh-TW" altLang="en-US" dirty="0"/>
              <a:t>已經實作</a:t>
            </a:r>
            <a:endParaRPr kumimoji="1" lang="en-US" altLang="zh-TW" dirty="0"/>
          </a:p>
          <a:p>
            <a:r>
              <a:rPr kumimoji="1" lang="zh-TW" altLang="en-US" dirty="0"/>
              <a:t>棄用：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因為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bcoin</a:t>
            </a:r>
            <a:r>
              <a:rPr kumimoji="1" lang="en-US" altLang="zh-TW" dirty="0"/>
              <a:t> </a:t>
            </a:r>
            <a:r>
              <a:rPr kumimoji="1" lang="zh-TW" altLang="en-US" dirty="0"/>
              <a:t>是為了錢包而製作，在效能與機制上有許多權衡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但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OurChain</a:t>
            </a:r>
            <a:r>
              <a:rPr kumimoji="1" lang="en-US" altLang="zh-TW" dirty="0"/>
              <a:t> </a:t>
            </a:r>
            <a:r>
              <a:rPr kumimoji="1" lang="zh-TW" altLang="en-US" dirty="0"/>
              <a:t>還要考慮其他的目的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在只能做一個的前提下，優先改原來的版本</a:t>
            </a:r>
          </a:p>
        </p:txBody>
      </p:sp>
    </p:spTree>
    <p:extLst>
      <p:ext uri="{BB962C8B-B14F-4D97-AF65-F5344CB8AC3E}">
        <p14:creationId xmlns:p14="http://schemas.microsoft.com/office/powerpoint/2010/main" val="1567738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22B2F7-D43A-3495-483F-DAD025E3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TW" dirty="0" err="1">
                <a:effectLst/>
              </a:rPr>
              <a:t>OurChain</a:t>
            </a:r>
            <a:r>
              <a:rPr lang="en" altLang="zh-TW" dirty="0">
                <a:effectLst/>
              </a:rPr>
              <a:t>-frontend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112F49-A75B-E645-D960-948613FF5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Src</a:t>
            </a:r>
            <a:r>
              <a:rPr kumimoji="1" lang="en-US" altLang="zh-TW" dirty="0"/>
              <a:t>:</a:t>
            </a:r>
            <a:r>
              <a:rPr kumimoji="1" lang="zh-TW" altLang="en-US" dirty="0"/>
              <a:t> </a:t>
            </a:r>
            <a:r>
              <a:rPr kumimoji="1" lang="en" altLang="zh-TW" dirty="0">
                <a:hlinkClick r:id="rId2"/>
              </a:rPr>
              <a:t>https://github.com/leon123858/ourChain-frontend</a:t>
            </a:r>
            <a:endParaRPr kumimoji="1" lang="en" altLang="zh-TW" dirty="0"/>
          </a:p>
          <a:p>
            <a:r>
              <a:rPr kumimoji="1" lang="zh-TW" altLang="en-US" dirty="0"/>
              <a:t>串接各個版本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OurChain</a:t>
            </a:r>
            <a:r>
              <a:rPr kumimoji="1" lang="en-US" altLang="zh-TW" dirty="0"/>
              <a:t> </a:t>
            </a:r>
            <a:r>
              <a:rPr kumimoji="1" lang="zh-TW" altLang="en-US" dirty="0"/>
              <a:t>的前端應用</a:t>
            </a:r>
            <a:r>
              <a:rPr kumimoji="1" lang="en-US" altLang="zh-TW" dirty="0"/>
              <a:t> Demo</a:t>
            </a:r>
            <a:r>
              <a:rPr kumimoji="1" lang="zh-TW" altLang="en-US" dirty="0"/>
              <a:t>，目前較具有參考價值的僅</a:t>
            </a:r>
            <a:endParaRPr kumimoji="1" lang="en-US" altLang="zh-TW" dirty="0"/>
          </a:p>
          <a:p>
            <a:pPr lvl="1"/>
            <a:r>
              <a:rPr kumimoji="1" lang="en" altLang="zh-TW" dirty="0">
                <a:hlinkClick r:id="rId3"/>
              </a:rPr>
              <a:t>https://github.com/leon123858/ourChain-frontend/tree/main/ourchain-web-cli</a:t>
            </a:r>
            <a:endParaRPr kumimoji="1" lang="en-US" altLang="zh-TW" dirty="0"/>
          </a:p>
          <a:p>
            <a:pPr lvl="1"/>
            <a:r>
              <a:rPr kumimoji="1" lang="en" altLang="zh-TW" dirty="0">
                <a:hlinkClick r:id="rId4"/>
              </a:rPr>
              <a:t>https://github.com/leon123858/ourChain-frontend/tree/main/our-wallet-app</a:t>
            </a:r>
            <a:endParaRPr kumimoji="1" lang="en-US" altLang="zh-TW" dirty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92937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9F2F2-E965-D175-0B18-29C8A63B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相關連結統整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A60AC5-AA5B-9A55-D569-F99783CBF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316819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49A30F-8412-715B-E449-E8361E8CD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7C8D53-E53A-ECFA-6360-C2E85E16C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SDK</a:t>
            </a:r>
          </a:p>
          <a:p>
            <a:pPr lvl="1"/>
            <a:r>
              <a:rPr kumimoji="1" lang="en" altLang="zh-TW" dirty="0">
                <a:hlinkClick r:id="rId2"/>
              </a:rPr>
              <a:t>https://github.com/leon123858/aidgo</a:t>
            </a:r>
            <a:endParaRPr kumimoji="1" lang="en-US" altLang="zh-TW" dirty="0"/>
          </a:p>
          <a:p>
            <a:pPr lvl="1"/>
            <a:r>
              <a:rPr kumimoji="1" lang="en" altLang="zh-TW" dirty="0">
                <a:hlinkClick r:id="rId3"/>
              </a:rPr>
              <a:t>https://github.com/leon123858/aidjs</a:t>
            </a:r>
            <a:endParaRPr kumimoji="1" lang="en-US" altLang="zh-TW" dirty="0"/>
          </a:p>
          <a:p>
            <a:r>
              <a:rPr kumimoji="1" lang="en-US" altLang="zh-TW" dirty="0"/>
              <a:t>AID Server and Demo</a:t>
            </a:r>
          </a:p>
          <a:p>
            <a:pPr lvl="1"/>
            <a:r>
              <a:rPr kumimoji="1" lang="en-US" altLang="zh-TW" dirty="0">
                <a:hlinkClick r:id="rId4"/>
              </a:rPr>
              <a:t>https://github.com/leon123858/aid</a:t>
            </a:r>
            <a:endParaRPr kumimoji="1" lang="en-US" altLang="zh-TW" dirty="0"/>
          </a:p>
          <a:p>
            <a:pPr lvl="1"/>
            <a:endParaRPr kumimoji="1" lang="en-US" altLang="zh-TW" dirty="0"/>
          </a:p>
          <a:p>
            <a:pPr marL="457200" lvl="1" indent="0">
              <a:buNone/>
            </a:pP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562591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49A30F-8412-715B-E449-E8361E8CD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OurChain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7C8D53-E53A-ECFA-6360-C2E85E16C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Core</a:t>
            </a:r>
          </a:p>
          <a:p>
            <a:pPr lvl="1"/>
            <a:r>
              <a:rPr kumimoji="1" lang="en-US" altLang="zh-TW" dirty="0">
                <a:hlinkClick r:id="rId2"/>
              </a:rPr>
              <a:t>https://github.com/leon123858/OurChain</a:t>
            </a:r>
            <a:endParaRPr kumimoji="1" lang="en-US" altLang="zh-TW" dirty="0"/>
          </a:p>
          <a:p>
            <a:pPr lvl="1"/>
            <a:r>
              <a:rPr kumimoji="1" lang="en-US" altLang="zh-TW" dirty="0">
                <a:hlinkClick r:id="rId3"/>
              </a:rPr>
              <a:t>https://github.com/leon123858/ourchain-agent</a:t>
            </a:r>
            <a:endParaRPr kumimoji="1" lang="en-US" altLang="zh-TW" dirty="0"/>
          </a:p>
          <a:p>
            <a:r>
              <a:rPr kumimoji="1" lang="en-US" altLang="zh-TW" dirty="0"/>
              <a:t>Others</a:t>
            </a:r>
          </a:p>
          <a:p>
            <a:pPr lvl="1"/>
            <a:r>
              <a:rPr kumimoji="1" lang="en-US" altLang="zh-TW" dirty="0">
                <a:hlinkClick r:id="rId4"/>
              </a:rPr>
              <a:t>https://github.com/leon123858/ourchainjs-lib</a:t>
            </a:r>
            <a:endParaRPr kumimoji="1" lang="en-US" altLang="zh-TW" dirty="0"/>
          </a:p>
          <a:p>
            <a:pPr lvl="1"/>
            <a:r>
              <a:rPr kumimoji="1" lang="en-US" altLang="zh-TW" dirty="0">
                <a:hlinkClick r:id="rId5"/>
              </a:rPr>
              <a:t>https://github.com/leon123858/OurCoin</a:t>
            </a:r>
            <a:endParaRPr kumimoji="1" lang="en-US" altLang="zh-TW" dirty="0"/>
          </a:p>
          <a:p>
            <a:pPr lvl="1"/>
            <a:r>
              <a:rPr kumimoji="1" lang="en-US" altLang="zh-TW" dirty="0">
                <a:hlinkClick r:id="rId6"/>
              </a:rPr>
              <a:t>https://github.com/leon123858/rpc-OurChain</a:t>
            </a:r>
            <a:endParaRPr kumimoji="1" lang="en-US" altLang="zh-TW" dirty="0"/>
          </a:p>
          <a:p>
            <a:pPr lvl="1"/>
            <a:r>
              <a:rPr kumimoji="1" lang="en-US" altLang="zh-TW" dirty="0">
                <a:hlinkClick r:id="rId7"/>
              </a:rPr>
              <a:t>https://github.com/leon123858/ourChain-frontend</a:t>
            </a:r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marL="457200" lvl="1" indent="0">
              <a:buNone/>
            </a:pP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53828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9F2F2-E965-D175-0B18-29C8A63B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AID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相關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A60AC5-AA5B-9A55-D569-F99783CBF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84051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</a:t>
            </a:r>
            <a:endParaRPr kumimoji="1" lang="zh-TW" altLang="en-US" dirty="0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AEF169A4-B2EC-DC64-66AE-68721140E5E3}"/>
              </a:ext>
            </a:extLst>
          </p:cNvPr>
          <p:cNvSpPr/>
          <p:nvPr/>
        </p:nvSpPr>
        <p:spPr>
          <a:xfrm>
            <a:off x="1733798" y="3429000"/>
            <a:ext cx="1555668" cy="1555668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/>
              <a:t>User</a:t>
            </a:r>
            <a:endParaRPr kumimoji="1"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D959C7-2550-9847-0C63-9C59E876A7A3}"/>
              </a:ext>
            </a:extLst>
          </p:cNvPr>
          <p:cNvSpPr/>
          <p:nvPr/>
        </p:nvSpPr>
        <p:spPr>
          <a:xfrm>
            <a:off x="8538360" y="3372594"/>
            <a:ext cx="1745672" cy="174567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Service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515097" y="395448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71744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(Type1)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515097" y="395448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838200" y="305542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021278" y="473825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790709" y="305542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8973787" y="473825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51775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(Type2)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698175" y="501192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1021278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204356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973787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9156865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B1ECB6-1FB9-3E0E-8B54-8EEBF29C5F95}"/>
              </a:ext>
            </a:extLst>
          </p:cNvPr>
          <p:cNvSpPr/>
          <p:nvPr/>
        </p:nvSpPr>
        <p:spPr>
          <a:xfrm>
            <a:off x="4690753" y="1520041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  <a:endParaRPr kumimoji="1" lang="zh-TW" altLang="en-US" sz="2800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66F4-A37D-AA10-D029-DF0AF7600344}"/>
              </a:ext>
            </a:extLst>
          </p:cNvPr>
          <p:cNvCxnSpPr>
            <a:stCxn id="3" idx="0"/>
            <a:endCxn id="4" idx="1"/>
          </p:cNvCxnSpPr>
          <p:nvPr/>
        </p:nvCxnSpPr>
        <p:spPr>
          <a:xfrm flipV="1">
            <a:off x="2211285" y="2375065"/>
            <a:ext cx="2479468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C530FBB-3806-7B5D-4EF9-FE31EC90FD4B}"/>
              </a:ext>
            </a:extLst>
          </p:cNvPr>
          <p:cNvCxnSpPr>
            <a:stCxn id="4" idx="3"/>
            <a:endCxn id="8" idx="0"/>
          </p:cNvCxnSpPr>
          <p:nvPr/>
        </p:nvCxnSpPr>
        <p:spPr>
          <a:xfrm>
            <a:off x="7220197" y="2375065"/>
            <a:ext cx="2943597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39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(Type3)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698175" y="501192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1021278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204356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973787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9156865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B1ECB6-1FB9-3E0E-8B54-8EEBF29C5F95}"/>
              </a:ext>
            </a:extLst>
          </p:cNvPr>
          <p:cNvSpPr/>
          <p:nvPr/>
        </p:nvSpPr>
        <p:spPr>
          <a:xfrm>
            <a:off x="4690753" y="1520041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Smart Contract</a:t>
            </a:r>
            <a:endParaRPr kumimoji="1" lang="zh-TW" altLang="en-US" sz="2800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66F4-A37D-AA10-D029-DF0AF7600344}"/>
              </a:ext>
            </a:extLst>
          </p:cNvPr>
          <p:cNvCxnSpPr>
            <a:stCxn id="3" idx="0"/>
            <a:endCxn id="4" idx="1"/>
          </p:cNvCxnSpPr>
          <p:nvPr/>
        </p:nvCxnSpPr>
        <p:spPr>
          <a:xfrm flipV="1">
            <a:off x="2211285" y="2375065"/>
            <a:ext cx="2479468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C530FBB-3806-7B5D-4EF9-FE31EC90FD4B}"/>
              </a:ext>
            </a:extLst>
          </p:cNvPr>
          <p:cNvCxnSpPr>
            <a:stCxn id="4" idx="3"/>
            <a:endCxn id="8" idx="0"/>
          </p:cNvCxnSpPr>
          <p:nvPr/>
        </p:nvCxnSpPr>
        <p:spPr>
          <a:xfrm>
            <a:off x="7220197" y="2375065"/>
            <a:ext cx="2943597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9597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(Type4)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698175" y="501192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1021278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204356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973787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9156865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B1ECB6-1FB9-3E0E-8B54-8EEBF29C5F95}"/>
              </a:ext>
            </a:extLst>
          </p:cNvPr>
          <p:cNvSpPr/>
          <p:nvPr/>
        </p:nvSpPr>
        <p:spPr>
          <a:xfrm>
            <a:off x="954974" y="1520041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Smart Contracts</a:t>
            </a:r>
            <a:endParaRPr kumimoji="1" lang="zh-TW" altLang="en-US" sz="2800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66F4-A37D-AA10-D029-DF0AF7600344}"/>
              </a:ext>
            </a:extLst>
          </p:cNvPr>
          <p:cNvCxnSpPr>
            <a:cxnSpLocks/>
            <a:stCxn id="3" idx="0"/>
            <a:endCxn id="4" idx="2"/>
          </p:cNvCxnSpPr>
          <p:nvPr/>
        </p:nvCxnSpPr>
        <p:spPr>
          <a:xfrm flipV="1">
            <a:off x="2211285" y="3230088"/>
            <a:ext cx="8411" cy="8827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C530FBB-3806-7B5D-4EF9-FE31EC90FD4B}"/>
              </a:ext>
            </a:extLst>
          </p:cNvPr>
          <p:cNvCxnSpPr>
            <a:cxnSpLocks/>
            <a:stCxn id="4" idx="3"/>
            <a:endCxn id="15" idx="1"/>
          </p:cNvCxnSpPr>
          <p:nvPr/>
        </p:nvCxnSpPr>
        <p:spPr>
          <a:xfrm flipV="1">
            <a:off x="3484418" y="2375064"/>
            <a:ext cx="5414653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CCDC2FB-D135-0F06-C438-2CFB5E858D8C}"/>
              </a:ext>
            </a:extLst>
          </p:cNvPr>
          <p:cNvSpPr/>
          <p:nvPr/>
        </p:nvSpPr>
        <p:spPr>
          <a:xfrm>
            <a:off x="8899071" y="1520040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</a:p>
          <a:p>
            <a:pPr algn="ctr"/>
            <a:r>
              <a:rPr kumimoji="1" lang="en-US" altLang="zh-TW" sz="2800" dirty="0"/>
              <a:t>(</a:t>
            </a:r>
            <a:r>
              <a:rPr kumimoji="1" lang="zh-TW" altLang="en-US" sz="2800" dirty="0"/>
              <a:t>大流量</a:t>
            </a:r>
            <a:r>
              <a:rPr kumimoji="1" lang="en-US" altLang="zh-TW" sz="2800" dirty="0"/>
              <a:t>)</a:t>
            </a:r>
            <a:endParaRPr kumimoji="1" lang="zh-TW" altLang="en-US" sz="2800" dirty="0"/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96E8F03F-5DB3-1DFF-A117-E8A7ED8388A6}"/>
              </a:ext>
            </a:extLst>
          </p:cNvPr>
          <p:cNvCxnSpPr>
            <a:cxnSpLocks/>
            <a:stCxn id="8" idx="0"/>
            <a:endCxn id="15" idx="2"/>
          </p:cNvCxnSpPr>
          <p:nvPr/>
        </p:nvCxnSpPr>
        <p:spPr>
          <a:xfrm flipH="1" flipV="1">
            <a:off x="10163793" y="3230087"/>
            <a:ext cx="1" cy="8827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003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Type3 vs Type4</a:t>
            </a:r>
            <a:endParaRPr kumimoji="1" lang="zh-TW" altLang="en-US" dirty="0"/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E97177D6-B371-5809-2466-EBC6EFC6A9A7}"/>
              </a:ext>
            </a:extLst>
          </p:cNvPr>
          <p:cNvGrpSpPr/>
          <p:nvPr/>
        </p:nvGrpSpPr>
        <p:grpSpPr>
          <a:xfrm>
            <a:off x="3715987" y="1894032"/>
            <a:ext cx="5728855" cy="4583876"/>
            <a:chOff x="367145" y="1809442"/>
            <a:chExt cx="5728855" cy="4583876"/>
          </a:xfrm>
        </p:grpSpPr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5DDF41B2-B8B5-35F4-78AB-077C559EEDB1}"/>
                </a:ext>
              </a:extLst>
            </p:cNvPr>
            <p:cNvGrpSpPr/>
            <p:nvPr/>
          </p:nvGrpSpPr>
          <p:grpSpPr>
            <a:xfrm>
              <a:off x="367145" y="1809442"/>
              <a:ext cx="5728855" cy="4583876"/>
              <a:chOff x="838200" y="1805049"/>
              <a:chExt cx="5728855" cy="4583876"/>
            </a:xfrm>
          </p:grpSpPr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30EA5242-846A-93D9-ABB1-403856C3CCC7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56859649-2614-F1DD-4E21-BA3EC2DC572F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63B6B95A-D714-B45A-DFF2-D4C8A7EAD7C7}"/>
                </a:ext>
              </a:extLst>
            </p:cNvPr>
            <p:cNvGrpSpPr/>
            <p:nvPr/>
          </p:nvGrpSpPr>
          <p:grpSpPr>
            <a:xfrm>
              <a:off x="1545276" y="2367624"/>
              <a:ext cx="3372591" cy="1180130"/>
              <a:chOff x="1520042" y="3189989"/>
              <a:chExt cx="3372591" cy="1180130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255B0214-E09B-72C0-E6ED-45C2E97A2EDA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5602F529-1AFF-4A0D-3F05-5E1719A75524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28DF9C55-46AE-6BCF-7516-EE877D30343C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84A03B50-E52C-D347-6CB5-25DBBDE03569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6A0B3D35-2A19-31AE-8D84-DCCAD3EA7BDA}"/>
                </a:ext>
              </a:extLst>
            </p:cNvPr>
            <p:cNvGrpSpPr/>
            <p:nvPr/>
          </p:nvGrpSpPr>
          <p:grpSpPr>
            <a:xfrm>
              <a:off x="1525089" y="3693187"/>
              <a:ext cx="3372591" cy="1180130"/>
              <a:chOff x="1520042" y="3189989"/>
              <a:chExt cx="3372591" cy="1180130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38BE7760-74B1-B235-E90E-93F99E7793CD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2B5267C8-84D1-DD9E-09A1-E72D93D5D081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9AC3F4E3-26F0-12D0-3B40-22BA80038466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3F9FDAA0-9051-4D8F-6D16-6AEA574317AF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FD9DF680-A967-AC0F-32A1-817558D74717}"/>
                </a:ext>
              </a:extLst>
            </p:cNvPr>
            <p:cNvGrpSpPr/>
            <p:nvPr/>
          </p:nvGrpSpPr>
          <p:grpSpPr>
            <a:xfrm>
              <a:off x="1525088" y="4979424"/>
              <a:ext cx="3372591" cy="1180130"/>
              <a:chOff x="1520042" y="3189989"/>
              <a:chExt cx="3372591" cy="1180130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06B00789-F46D-26D6-4366-535E0D4B6FFC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BB06E987-7B11-C1B0-5C65-B5E83DECBCC3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8A7FEFDE-AA81-E807-76FC-DA0CEDC31988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2AB54D0F-ECE7-0801-B30D-76D419D9790F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9182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1392</TotalTime>
  <Words>775</Words>
  <Application>Microsoft Macintosh PowerPoint</Application>
  <PresentationFormat>寬螢幕</PresentationFormat>
  <Paragraphs>175</Paragraphs>
  <Slides>29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5" baseType="lpstr">
      <vt:lpstr>Hiragino Sans GB W3</vt:lpstr>
      <vt:lpstr>PingFang SC Medium</vt:lpstr>
      <vt:lpstr>Arial</vt:lpstr>
      <vt:lpstr>Calibri</vt:lpstr>
      <vt:lpstr>Calibri Light</vt:lpstr>
      <vt:lpstr>Office 佈景主題</vt:lpstr>
      <vt:lpstr>交接文件</vt:lpstr>
      <vt:lpstr>目錄</vt:lpstr>
      <vt:lpstr>AID 相關</vt:lpstr>
      <vt:lpstr>AID System</vt:lpstr>
      <vt:lpstr>AID System (Type1)</vt:lpstr>
      <vt:lpstr>AID System (Type2)</vt:lpstr>
      <vt:lpstr>AID System (Type3)</vt:lpstr>
      <vt:lpstr>AID System (Type4)</vt:lpstr>
      <vt:lpstr>Type3 vs Type4</vt:lpstr>
      <vt:lpstr>Type3 vs Type4</vt:lpstr>
      <vt:lpstr>DEMO</vt:lpstr>
      <vt:lpstr>如何下載</vt:lpstr>
      <vt:lpstr>實作案例</vt:lpstr>
      <vt:lpstr>OurChain 相關</vt:lpstr>
      <vt:lpstr>Dapp 架構</vt:lpstr>
      <vt:lpstr>OurChain 缺了什麼 ?</vt:lpstr>
      <vt:lpstr>BitcoinV0.15 vs OurChain</vt:lpstr>
      <vt:lpstr>REF Explain</vt:lpstr>
      <vt:lpstr>Reconstructed OurContract</vt:lpstr>
      <vt:lpstr>DEMO</vt:lpstr>
      <vt:lpstr>Source Code</vt:lpstr>
      <vt:lpstr>其它嘗試</vt:lpstr>
      <vt:lpstr>Ourchainjs-lib</vt:lpstr>
      <vt:lpstr>rpc-OurChain</vt:lpstr>
      <vt:lpstr>OurCoin</vt:lpstr>
      <vt:lpstr>OurChain-frontend</vt:lpstr>
      <vt:lpstr>相關連結統整</vt:lpstr>
      <vt:lpstr>AID</vt:lpstr>
      <vt:lpstr>OurChain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User</dc:creator>
  <cp:lastModifiedBy>Microsoft Office User</cp:lastModifiedBy>
  <cp:revision>20</cp:revision>
  <dcterms:created xsi:type="dcterms:W3CDTF">2024-08-19T18:06:31Z</dcterms:created>
  <dcterms:modified xsi:type="dcterms:W3CDTF">2024-08-20T17:19:08Z</dcterms:modified>
</cp:coreProperties>
</file>

<file path=docProps/thumbnail.jpeg>
</file>